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9" d="100"/>
          <a:sy n="99" d="100"/>
        </p:scale>
        <p:origin x="1022" y="77"/>
      </p:cViewPr>
      <p:guideLst>
        <p:guide pos="288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61A05E-C3E1-4C12-88BF-12EF114DE1D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94DAD8-8DB9-4ADF-8DD1-4605567E8B3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hyperlink" Target="mailto:e.orlova@zalesie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742473"/>
            <a:ext cx="77724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>
                <a:solidFill>
                  <a:srgbClr val="003300"/>
                </a:solidFill>
                <a:latin typeface="Arial"/>
                <a:cs typeface="Arial"/>
              </a:rPr>
              <a:t>Целевое обучение на предприятиях </a:t>
            </a:r>
            <a:br>
              <a:rPr lang="ru-RU" sz="4400">
                <a:solidFill>
                  <a:srgbClr val="003300"/>
                </a:solidFill>
                <a:latin typeface="Arial"/>
                <a:cs typeface="Arial"/>
              </a:rPr>
            </a:br>
            <a:r>
              <a:rPr lang="ru-RU" sz="4400">
                <a:solidFill>
                  <a:srgbClr val="003300"/>
                </a:solidFill>
                <a:latin typeface="Arial"/>
                <a:cs typeface="Arial"/>
              </a:rPr>
              <a:t>ООО «АПХ «Залесье»</a:t>
            </a:r>
            <a:endParaRPr/>
          </a:p>
        </p:txBody>
      </p:sp>
      <p:pic>
        <p:nvPicPr>
          <p:cNvPr id="4" name="Слой 2.png" descr="Слой 2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91506" y="256526"/>
            <a:ext cx="2960988" cy="1305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oup 153.png" descr="Group 153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58655" y="5620981"/>
            <a:ext cx="756131" cy="104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867545" y="281203"/>
            <a:ext cx="7154977" cy="675398"/>
          </a:xfrm>
          <a:prstGeom prst="rect">
            <a:avLst/>
          </a:prstGeom>
          <a:ln w="31750">
            <a:solidFill>
              <a:srgbClr val="003300"/>
            </a:solidFill>
          </a:ln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1800">
                <a:latin typeface="Arial"/>
                <a:cs typeface="Arial"/>
              </a:rPr>
              <a:t>Целевые квоты, заявленные от ООО «Агрохолдинг «Залесье» через портал «Работа в России» в 2024 г. (вузы)</a:t>
            </a:r>
            <a:endParaRPr/>
          </a:p>
        </p:txBody>
      </p:sp>
      <p:sp>
        <p:nvSpPr>
          <p:cNvPr id="6" name="Объект 2"/>
          <p:cNvSpPr txBox="1"/>
          <p:nvPr/>
        </p:nvSpPr>
        <p:spPr bwMode="auto">
          <a:xfrm>
            <a:off x="190368" y="1873568"/>
            <a:ext cx="1901904" cy="759852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>
                <a:latin typeface="Arial"/>
                <a:cs typeface="Arial"/>
              </a:rPr>
              <a:t>АО «Залесское молоко»</a:t>
            </a:r>
            <a:endParaRPr/>
          </a:p>
        </p:txBody>
      </p:sp>
      <p:sp>
        <p:nvSpPr>
          <p:cNvPr id="11" name="Объект 2"/>
          <p:cNvSpPr txBox="1"/>
          <p:nvPr/>
        </p:nvSpPr>
        <p:spPr bwMode="auto">
          <a:xfrm>
            <a:off x="2236431" y="1865086"/>
            <a:ext cx="189848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Агроинженерия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12" name="Объект 2"/>
          <p:cNvSpPr txBox="1"/>
          <p:nvPr/>
        </p:nvSpPr>
        <p:spPr bwMode="auto">
          <a:xfrm>
            <a:off x="2236431" y="2311748"/>
            <a:ext cx="189848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Агрономия</a:t>
            </a:r>
            <a:endParaRPr/>
          </a:p>
        </p:txBody>
      </p:sp>
      <p:sp>
        <p:nvSpPr>
          <p:cNvPr id="13" name="Объект 2"/>
          <p:cNvSpPr txBox="1"/>
          <p:nvPr/>
        </p:nvSpPr>
        <p:spPr bwMode="auto">
          <a:xfrm>
            <a:off x="4302113" y="1859976"/>
            <a:ext cx="1807507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№ 54359</a:t>
            </a:r>
            <a:endParaRPr/>
          </a:p>
        </p:txBody>
      </p:sp>
      <p:pic>
        <p:nvPicPr>
          <p:cNvPr id="21" name="Group 153.png" descr="Group 153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5350" y="6047825"/>
            <a:ext cx="516459" cy="714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Объект 2"/>
          <p:cNvSpPr txBox="1"/>
          <p:nvPr/>
        </p:nvSpPr>
        <p:spPr bwMode="auto">
          <a:xfrm>
            <a:off x="4300153" y="2303999"/>
            <a:ext cx="1807507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№ 19804</a:t>
            </a:r>
            <a:endParaRPr/>
          </a:p>
        </p:txBody>
      </p:sp>
      <p:pic>
        <p:nvPicPr>
          <p:cNvPr id="23" name="Слой 2.png" descr="Слой 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359" y="60700"/>
            <a:ext cx="1586455" cy="699319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Объект 2"/>
          <p:cNvSpPr txBox="1"/>
          <p:nvPr/>
        </p:nvSpPr>
        <p:spPr bwMode="auto">
          <a:xfrm>
            <a:off x="186950" y="1159137"/>
            <a:ext cx="1901905" cy="575116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Предприятие</a:t>
            </a:r>
            <a:endParaRPr/>
          </a:p>
        </p:txBody>
      </p:sp>
      <p:sp>
        <p:nvSpPr>
          <p:cNvPr id="25" name="Объект 2"/>
          <p:cNvSpPr txBox="1"/>
          <p:nvPr/>
        </p:nvSpPr>
        <p:spPr bwMode="auto">
          <a:xfrm>
            <a:off x="2233014" y="1159137"/>
            <a:ext cx="1901905" cy="575116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Специальность</a:t>
            </a:r>
            <a:endParaRPr/>
          </a:p>
        </p:txBody>
      </p:sp>
      <p:sp>
        <p:nvSpPr>
          <p:cNvPr id="26" name="Объект 2"/>
          <p:cNvSpPr txBox="1"/>
          <p:nvPr/>
        </p:nvSpPr>
        <p:spPr bwMode="auto">
          <a:xfrm>
            <a:off x="4299078" y="1160050"/>
            <a:ext cx="1807508" cy="581140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№ предложения на портале «Работа в России»</a:t>
            </a:r>
            <a:endParaRPr/>
          </a:p>
        </p:txBody>
      </p:sp>
      <p:sp>
        <p:nvSpPr>
          <p:cNvPr id="27" name="Объект 2"/>
          <p:cNvSpPr txBox="1"/>
          <p:nvPr/>
        </p:nvSpPr>
        <p:spPr bwMode="auto">
          <a:xfrm>
            <a:off x="190368" y="2806665"/>
            <a:ext cx="1901904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>
                <a:latin typeface="Arial"/>
                <a:cs typeface="Arial"/>
              </a:rPr>
              <a:t>ООО «</a:t>
            </a:r>
            <a:r>
              <a:rPr lang="ru-RU" sz="1400">
                <a:latin typeface="Arial"/>
                <a:cs typeface="Arial"/>
              </a:rPr>
              <a:t>Интерген</a:t>
            </a:r>
            <a:r>
              <a:rPr lang="ru-RU" sz="1400">
                <a:latin typeface="Arial"/>
                <a:cs typeface="Arial"/>
              </a:rPr>
              <a:t> Рус»</a:t>
            </a:r>
            <a:endParaRPr/>
          </a:p>
        </p:txBody>
      </p:sp>
      <p:sp>
        <p:nvSpPr>
          <p:cNvPr id="28" name="Объект 2"/>
          <p:cNvSpPr txBox="1"/>
          <p:nvPr/>
        </p:nvSpPr>
        <p:spPr bwMode="auto">
          <a:xfrm>
            <a:off x="2236431" y="2803144"/>
            <a:ext cx="189848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Зоотехния</a:t>
            </a:r>
            <a:endParaRPr/>
          </a:p>
        </p:txBody>
      </p:sp>
      <p:sp>
        <p:nvSpPr>
          <p:cNvPr id="29" name="Объект 2"/>
          <p:cNvSpPr txBox="1"/>
          <p:nvPr/>
        </p:nvSpPr>
        <p:spPr bwMode="auto">
          <a:xfrm>
            <a:off x="4300153" y="2795395"/>
            <a:ext cx="1807507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№ 54369</a:t>
            </a:r>
            <a:endParaRPr/>
          </a:p>
        </p:txBody>
      </p:sp>
      <p:sp>
        <p:nvSpPr>
          <p:cNvPr id="30" name="Объект 2"/>
          <p:cNvSpPr txBox="1"/>
          <p:nvPr/>
        </p:nvSpPr>
        <p:spPr bwMode="auto">
          <a:xfrm>
            <a:off x="190368" y="3295739"/>
            <a:ext cx="1901904" cy="509095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>
                <a:latin typeface="Arial"/>
                <a:cs typeface="Arial"/>
              </a:rPr>
              <a:t>ООО «Центр ветеринарных исследований»</a:t>
            </a:r>
            <a:endParaRPr/>
          </a:p>
        </p:txBody>
      </p:sp>
      <p:sp>
        <p:nvSpPr>
          <p:cNvPr id="31" name="Объект 2"/>
          <p:cNvSpPr txBox="1"/>
          <p:nvPr/>
        </p:nvSpPr>
        <p:spPr bwMode="auto">
          <a:xfrm>
            <a:off x="2236431" y="3292218"/>
            <a:ext cx="1898488" cy="51606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Зоотехния</a:t>
            </a:r>
            <a:endParaRPr/>
          </a:p>
        </p:txBody>
      </p:sp>
      <p:sp>
        <p:nvSpPr>
          <p:cNvPr id="32" name="Объект 2"/>
          <p:cNvSpPr txBox="1"/>
          <p:nvPr/>
        </p:nvSpPr>
        <p:spPr bwMode="auto">
          <a:xfrm>
            <a:off x="4300153" y="3284468"/>
            <a:ext cx="1807507" cy="51606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№ 18421</a:t>
            </a:r>
            <a:endParaRPr/>
          </a:p>
        </p:txBody>
      </p:sp>
      <p:sp>
        <p:nvSpPr>
          <p:cNvPr id="33" name="Объект 2"/>
          <p:cNvSpPr txBox="1"/>
          <p:nvPr/>
        </p:nvSpPr>
        <p:spPr bwMode="auto">
          <a:xfrm>
            <a:off x="190368" y="3978079"/>
            <a:ext cx="1901904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>
                <a:latin typeface="Arial"/>
                <a:cs typeface="Arial"/>
              </a:rPr>
              <a:t>ООО «</a:t>
            </a:r>
            <a:r>
              <a:rPr lang="ru-RU" sz="1400">
                <a:latin typeface="Arial"/>
                <a:cs typeface="Arial"/>
              </a:rPr>
              <a:t>Каштановка</a:t>
            </a:r>
            <a:r>
              <a:rPr lang="ru-RU" sz="1400">
                <a:latin typeface="Arial"/>
                <a:cs typeface="Arial"/>
              </a:rPr>
              <a:t>»</a:t>
            </a:r>
            <a:endParaRPr/>
          </a:p>
        </p:txBody>
      </p:sp>
      <p:sp>
        <p:nvSpPr>
          <p:cNvPr id="34" name="Объект 2"/>
          <p:cNvSpPr txBox="1"/>
          <p:nvPr/>
        </p:nvSpPr>
        <p:spPr bwMode="auto">
          <a:xfrm>
            <a:off x="2235355" y="3974558"/>
            <a:ext cx="189848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Ветеринария</a:t>
            </a:r>
            <a:endParaRPr/>
          </a:p>
        </p:txBody>
      </p:sp>
      <p:sp>
        <p:nvSpPr>
          <p:cNvPr id="35" name="Объект 2"/>
          <p:cNvSpPr txBox="1"/>
          <p:nvPr/>
        </p:nvSpPr>
        <p:spPr bwMode="auto">
          <a:xfrm>
            <a:off x="4299078" y="3966809"/>
            <a:ext cx="180750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№ 88474, № 89311</a:t>
            </a:r>
            <a:endParaRPr/>
          </a:p>
        </p:txBody>
      </p:sp>
      <p:sp>
        <p:nvSpPr>
          <p:cNvPr id="36" name="Объект 2"/>
          <p:cNvSpPr txBox="1"/>
          <p:nvPr/>
        </p:nvSpPr>
        <p:spPr bwMode="auto">
          <a:xfrm>
            <a:off x="6209620" y="1151103"/>
            <a:ext cx="1705796" cy="575116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Уровень образовательной программы</a:t>
            </a:r>
            <a:endParaRPr/>
          </a:p>
        </p:txBody>
      </p:sp>
      <p:sp>
        <p:nvSpPr>
          <p:cNvPr id="37" name="Объект 2"/>
          <p:cNvSpPr txBox="1"/>
          <p:nvPr/>
        </p:nvSpPr>
        <p:spPr bwMode="auto">
          <a:xfrm>
            <a:off x="6209620" y="1851028"/>
            <a:ext cx="170579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бакалавриат</a:t>
            </a:r>
            <a:endParaRPr/>
          </a:p>
        </p:txBody>
      </p:sp>
      <p:sp>
        <p:nvSpPr>
          <p:cNvPr id="38" name="Объект 2"/>
          <p:cNvSpPr txBox="1"/>
          <p:nvPr/>
        </p:nvSpPr>
        <p:spPr bwMode="auto">
          <a:xfrm>
            <a:off x="6209620" y="2291666"/>
            <a:ext cx="170579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бакалавриат</a:t>
            </a:r>
            <a:endParaRPr/>
          </a:p>
        </p:txBody>
      </p:sp>
      <p:sp>
        <p:nvSpPr>
          <p:cNvPr id="39" name="Объект 2"/>
          <p:cNvSpPr txBox="1"/>
          <p:nvPr/>
        </p:nvSpPr>
        <p:spPr bwMode="auto">
          <a:xfrm>
            <a:off x="6209620" y="2786447"/>
            <a:ext cx="170579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бакалавриат</a:t>
            </a:r>
            <a:endParaRPr/>
          </a:p>
        </p:txBody>
      </p:sp>
      <p:sp>
        <p:nvSpPr>
          <p:cNvPr id="40" name="Объект 2"/>
          <p:cNvSpPr txBox="1"/>
          <p:nvPr/>
        </p:nvSpPr>
        <p:spPr bwMode="auto">
          <a:xfrm>
            <a:off x="6209620" y="3275521"/>
            <a:ext cx="1705796" cy="53276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бакалавриат</a:t>
            </a:r>
            <a:endParaRPr/>
          </a:p>
        </p:txBody>
      </p:sp>
      <p:sp>
        <p:nvSpPr>
          <p:cNvPr id="41" name="Объект 2"/>
          <p:cNvSpPr txBox="1"/>
          <p:nvPr/>
        </p:nvSpPr>
        <p:spPr bwMode="auto">
          <a:xfrm>
            <a:off x="6209620" y="3955355"/>
            <a:ext cx="170579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специалитет</a:t>
            </a:r>
            <a:endParaRPr/>
          </a:p>
        </p:txBody>
      </p:sp>
      <p:sp>
        <p:nvSpPr>
          <p:cNvPr id="42" name="Объект 2"/>
          <p:cNvSpPr txBox="1"/>
          <p:nvPr/>
        </p:nvSpPr>
        <p:spPr bwMode="auto">
          <a:xfrm>
            <a:off x="186950" y="4473512"/>
            <a:ext cx="1905321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>
                <a:latin typeface="Arial"/>
                <a:cs typeface="Arial"/>
              </a:rPr>
              <a:t>ИП «Пак»</a:t>
            </a:r>
            <a:endParaRPr/>
          </a:p>
        </p:txBody>
      </p:sp>
      <p:sp>
        <p:nvSpPr>
          <p:cNvPr id="43" name="Объект 2"/>
          <p:cNvSpPr txBox="1"/>
          <p:nvPr/>
        </p:nvSpPr>
        <p:spPr bwMode="auto">
          <a:xfrm>
            <a:off x="2233014" y="4485308"/>
            <a:ext cx="189848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Гидромелиорация</a:t>
            </a:r>
            <a:endParaRPr/>
          </a:p>
        </p:txBody>
      </p:sp>
      <p:sp>
        <p:nvSpPr>
          <p:cNvPr id="44" name="Объект 2"/>
          <p:cNvSpPr txBox="1"/>
          <p:nvPr/>
        </p:nvSpPr>
        <p:spPr bwMode="auto">
          <a:xfrm>
            <a:off x="4296737" y="4477559"/>
            <a:ext cx="180750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№ 93469</a:t>
            </a:r>
            <a:endParaRPr/>
          </a:p>
        </p:txBody>
      </p:sp>
      <p:sp>
        <p:nvSpPr>
          <p:cNvPr id="45" name="Объект 2"/>
          <p:cNvSpPr txBox="1"/>
          <p:nvPr/>
        </p:nvSpPr>
        <p:spPr bwMode="auto">
          <a:xfrm>
            <a:off x="6207279" y="4466105"/>
            <a:ext cx="170579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магистратура</a:t>
            </a:r>
            <a:endParaRPr/>
          </a:p>
        </p:txBody>
      </p:sp>
      <p:sp>
        <p:nvSpPr>
          <p:cNvPr id="46" name="Объект 2"/>
          <p:cNvSpPr txBox="1"/>
          <p:nvPr/>
        </p:nvSpPr>
        <p:spPr bwMode="auto">
          <a:xfrm>
            <a:off x="186950" y="4968945"/>
            <a:ext cx="1905321" cy="82616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>
                <a:latin typeface="Arial"/>
                <a:cs typeface="Arial"/>
              </a:rPr>
              <a:t>ООО «Сервис-Агро»</a:t>
            </a:r>
            <a:endParaRPr/>
          </a:p>
        </p:txBody>
      </p:sp>
      <p:sp>
        <p:nvSpPr>
          <p:cNvPr id="47" name="Объект 2"/>
          <p:cNvSpPr txBox="1"/>
          <p:nvPr/>
        </p:nvSpPr>
        <p:spPr bwMode="auto">
          <a:xfrm>
            <a:off x="2233014" y="4980741"/>
            <a:ext cx="189848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Прикладная информатика</a:t>
            </a:r>
            <a:endParaRPr/>
          </a:p>
        </p:txBody>
      </p:sp>
      <p:sp>
        <p:nvSpPr>
          <p:cNvPr id="48" name="Объект 2"/>
          <p:cNvSpPr txBox="1"/>
          <p:nvPr/>
        </p:nvSpPr>
        <p:spPr bwMode="auto">
          <a:xfrm>
            <a:off x="4296737" y="4972992"/>
            <a:ext cx="180750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№ 54953</a:t>
            </a:r>
            <a:endParaRPr/>
          </a:p>
        </p:txBody>
      </p:sp>
      <p:sp>
        <p:nvSpPr>
          <p:cNvPr id="49" name="Объект 2"/>
          <p:cNvSpPr txBox="1"/>
          <p:nvPr/>
        </p:nvSpPr>
        <p:spPr bwMode="auto">
          <a:xfrm>
            <a:off x="6207279" y="4961538"/>
            <a:ext cx="170579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бакалавриат</a:t>
            </a:r>
            <a:endParaRPr/>
          </a:p>
        </p:txBody>
      </p:sp>
      <p:sp>
        <p:nvSpPr>
          <p:cNvPr id="50" name="Объект 2"/>
          <p:cNvSpPr txBox="1"/>
          <p:nvPr/>
        </p:nvSpPr>
        <p:spPr bwMode="auto">
          <a:xfrm>
            <a:off x="2233014" y="5490451"/>
            <a:ext cx="1905321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Роботы, мехатроника и робототехнические системы</a:t>
            </a:r>
            <a:endParaRPr/>
          </a:p>
        </p:txBody>
      </p:sp>
      <p:sp>
        <p:nvSpPr>
          <p:cNvPr id="51" name="Объект 2"/>
          <p:cNvSpPr txBox="1"/>
          <p:nvPr/>
        </p:nvSpPr>
        <p:spPr bwMode="auto">
          <a:xfrm>
            <a:off x="4296737" y="5482702"/>
            <a:ext cx="180750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№ 55194</a:t>
            </a:r>
            <a:endParaRPr/>
          </a:p>
        </p:txBody>
      </p:sp>
      <p:sp>
        <p:nvSpPr>
          <p:cNvPr id="52" name="Объект 2"/>
          <p:cNvSpPr txBox="1"/>
          <p:nvPr/>
        </p:nvSpPr>
        <p:spPr bwMode="auto">
          <a:xfrm>
            <a:off x="6207279" y="5471248"/>
            <a:ext cx="170579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аспирантура</a:t>
            </a:r>
            <a:endParaRPr/>
          </a:p>
        </p:txBody>
      </p:sp>
      <p:sp>
        <p:nvSpPr>
          <p:cNvPr id="57" name="Объект 2"/>
          <p:cNvSpPr txBox="1"/>
          <p:nvPr/>
        </p:nvSpPr>
        <p:spPr bwMode="auto">
          <a:xfrm>
            <a:off x="8015418" y="1860724"/>
            <a:ext cx="101434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до 25.07.2024</a:t>
            </a:r>
            <a:endParaRPr/>
          </a:p>
        </p:txBody>
      </p:sp>
      <p:sp>
        <p:nvSpPr>
          <p:cNvPr id="58" name="Объект 2"/>
          <p:cNvSpPr txBox="1"/>
          <p:nvPr/>
        </p:nvSpPr>
        <p:spPr bwMode="auto">
          <a:xfrm>
            <a:off x="8008177" y="2291666"/>
            <a:ext cx="101434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до 25.07.2024</a:t>
            </a:r>
            <a:endParaRPr/>
          </a:p>
        </p:txBody>
      </p:sp>
      <p:sp>
        <p:nvSpPr>
          <p:cNvPr id="59" name="Объект 2"/>
          <p:cNvSpPr txBox="1"/>
          <p:nvPr/>
        </p:nvSpPr>
        <p:spPr bwMode="auto">
          <a:xfrm>
            <a:off x="8027952" y="2786447"/>
            <a:ext cx="101434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до 25.07.2024</a:t>
            </a:r>
            <a:endParaRPr/>
          </a:p>
        </p:txBody>
      </p:sp>
      <p:sp>
        <p:nvSpPr>
          <p:cNvPr id="60" name="Объект 2"/>
          <p:cNvSpPr txBox="1"/>
          <p:nvPr/>
        </p:nvSpPr>
        <p:spPr bwMode="auto">
          <a:xfrm>
            <a:off x="8062309" y="3275521"/>
            <a:ext cx="1014346" cy="53276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000">
                <a:latin typeface="Arial"/>
                <a:cs typeface="Arial"/>
              </a:rPr>
              <a:t>до 25.07.2024</a:t>
            </a:r>
            <a:endParaRPr/>
          </a:p>
        </p:txBody>
      </p:sp>
      <p:sp>
        <p:nvSpPr>
          <p:cNvPr id="61" name="Объект 2"/>
          <p:cNvSpPr txBox="1"/>
          <p:nvPr/>
        </p:nvSpPr>
        <p:spPr bwMode="auto">
          <a:xfrm>
            <a:off x="8027952" y="4961537"/>
            <a:ext cx="101434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до 25.07.2024</a:t>
            </a:r>
            <a:endParaRPr/>
          </a:p>
        </p:txBody>
      </p:sp>
      <p:sp>
        <p:nvSpPr>
          <p:cNvPr id="62" name="Объект 2"/>
          <p:cNvSpPr txBox="1"/>
          <p:nvPr/>
        </p:nvSpPr>
        <p:spPr bwMode="auto">
          <a:xfrm>
            <a:off x="8062309" y="3951344"/>
            <a:ext cx="101434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до 30.07.2024</a:t>
            </a:r>
            <a:endParaRPr/>
          </a:p>
        </p:txBody>
      </p:sp>
      <p:sp>
        <p:nvSpPr>
          <p:cNvPr id="64" name="Объект 2"/>
          <p:cNvSpPr txBox="1"/>
          <p:nvPr/>
        </p:nvSpPr>
        <p:spPr bwMode="auto">
          <a:xfrm>
            <a:off x="8062309" y="4462265"/>
            <a:ext cx="101434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до 12.08.2024</a:t>
            </a:r>
            <a:endParaRPr/>
          </a:p>
        </p:txBody>
      </p:sp>
      <p:sp>
        <p:nvSpPr>
          <p:cNvPr id="65" name="Объект 2"/>
          <p:cNvSpPr txBox="1"/>
          <p:nvPr/>
        </p:nvSpPr>
        <p:spPr bwMode="auto">
          <a:xfrm>
            <a:off x="8027952" y="5472728"/>
            <a:ext cx="101434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до 12.08.2024</a:t>
            </a:r>
            <a:endParaRPr/>
          </a:p>
        </p:txBody>
      </p:sp>
      <p:sp>
        <p:nvSpPr>
          <p:cNvPr id="66" name="Объект 2"/>
          <p:cNvSpPr txBox="1"/>
          <p:nvPr/>
        </p:nvSpPr>
        <p:spPr bwMode="auto">
          <a:xfrm>
            <a:off x="7988402" y="1158424"/>
            <a:ext cx="1034121" cy="575116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Срок подачи заявки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867545" y="281203"/>
            <a:ext cx="7154977" cy="675398"/>
          </a:xfrm>
          <a:prstGeom prst="rect">
            <a:avLst/>
          </a:prstGeom>
          <a:ln w="31750">
            <a:solidFill>
              <a:srgbClr val="003300"/>
            </a:solidFill>
          </a:ln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1800">
                <a:latin typeface="Arial"/>
                <a:cs typeface="Arial"/>
              </a:rPr>
              <a:t>Целевые квоты, заявленные от ООО «Агрохолдинг «Залесье» через портал «Работа в России» в 2024 г. (</a:t>
            </a:r>
            <a:r>
              <a:rPr lang="ru-RU" sz="1800">
                <a:latin typeface="Arial"/>
                <a:cs typeface="Arial"/>
              </a:rPr>
              <a:t>сузы</a:t>
            </a:r>
            <a:r>
              <a:rPr lang="ru-RU" sz="1800">
                <a:latin typeface="Arial"/>
                <a:cs typeface="Arial"/>
              </a:rPr>
              <a:t>)</a:t>
            </a:r>
            <a:endParaRPr/>
          </a:p>
        </p:txBody>
      </p:sp>
      <p:sp>
        <p:nvSpPr>
          <p:cNvPr id="6" name="Объект 2"/>
          <p:cNvSpPr txBox="1"/>
          <p:nvPr/>
        </p:nvSpPr>
        <p:spPr bwMode="auto">
          <a:xfrm>
            <a:off x="190368" y="1873568"/>
            <a:ext cx="1901904" cy="29328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>
                <a:latin typeface="Arial"/>
                <a:cs typeface="Arial"/>
              </a:rPr>
              <a:t>ООО «Малиновка»</a:t>
            </a:r>
            <a:endParaRPr/>
          </a:p>
        </p:txBody>
      </p:sp>
      <p:sp>
        <p:nvSpPr>
          <p:cNvPr id="11" name="Объект 2"/>
          <p:cNvSpPr txBox="1"/>
          <p:nvPr/>
        </p:nvSpPr>
        <p:spPr bwMode="auto">
          <a:xfrm>
            <a:off x="2236431" y="1865086"/>
            <a:ext cx="189848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Ветеринария</a:t>
            </a:r>
            <a:endParaRPr/>
          </a:p>
        </p:txBody>
      </p:sp>
      <p:sp>
        <p:nvSpPr>
          <p:cNvPr id="13" name="Объект 2"/>
          <p:cNvSpPr txBox="1"/>
          <p:nvPr/>
        </p:nvSpPr>
        <p:spPr bwMode="auto">
          <a:xfrm>
            <a:off x="4302113" y="1859976"/>
            <a:ext cx="1807507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№ 92091</a:t>
            </a:r>
            <a:endParaRPr/>
          </a:p>
        </p:txBody>
      </p:sp>
      <p:pic>
        <p:nvPicPr>
          <p:cNvPr id="21" name="Group 153.png" descr="Group 153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5350" y="6047825"/>
            <a:ext cx="516459" cy="714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Объект 2"/>
          <p:cNvSpPr txBox="1"/>
          <p:nvPr/>
        </p:nvSpPr>
        <p:spPr bwMode="auto">
          <a:xfrm>
            <a:off x="4300153" y="2303999"/>
            <a:ext cx="1807507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№ 91600</a:t>
            </a:r>
            <a:endParaRPr/>
          </a:p>
        </p:txBody>
      </p:sp>
      <p:pic>
        <p:nvPicPr>
          <p:cNvPr id="23" name="Слой 2.png" descr="Слой 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359" y="60700"/>
            <a:ext cx="1586455" cy="699319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Объект 2"/>
          <p:cNvSpPr txBox="1"/>
          <p:nvPr/>
        </p:nvSpPr>
        <p:spPr bwMode="auto">
          <a:xfrm>
            <a:off x="186950" y="1159137"/>
            <a:ext cx="1901905" cy="575116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Предприятие</a:t>
            </a:r>
            <a:endParaRPr/>
          </a:p>
        </p:txBody>
      </p:sp>
      <p:sp>
        <p:nvSpPr>
          <p:cNvPr id="25" name="Объект 2"/>
          <p:cNvSpPr txBox="1"/>
          <p:nvPr/>
        </p:nvSpPr>
        <p:spPr bwMode="auto">
          <a:xfrm>
            <a:off x="2233014" y="1159137"/>
            <a:ext cx="1901905" cy="575116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Специальность</a:t>
            </a:r>
            <a:endParaRPr/>
          </a:p>
        </p:txBody>
      </p:sp>
      <p:sp>
        <p:nvSpPr>
          <p:cNvPr id="26" name="Объект 2"/>
          <p:cNvSpPr txBox="1"/>
          <p:nvPr/>
        </p:nvSpPr>
        <p:spPr bwMode="auto">
          <a:xfrm>
            <a:off x="4299078" y="1160050"/>
            <a:ext cx="1807508" cy="581140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№ предложения на портале «Работа в России»</a:t>
            </a:r>
            <a:endParaRPr/>
          </a:p>
        </p:txBody>
      </p:sp>
      <p:sp>
        <p:nvSpPr>
          <p:cNvPr id="27" name="Объект 2"/>
          <p:cNvSpPr txBox="1"/>
          <p:nvPr/>
        </p:nvSpPr>
        <p:spPr bwMode="auto">
          <a:xfrm>
            <a:off x="186951" y="2311747"/>
            <a:ext cx="1901904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>
                <a:latin typeface="Arial"/>
                <a:cs typeface="Arial"/>
              </a:rPr>
              <a:t>ООО «Залесье Агро»</a:t>
            </a:r>
            <a:endParaRPr/>
          </a:p>
        </p:txBody>
      </p:sp>
      <p:sp>
        <p:nvSpPr>
          <p:cNvPr id="36" name="Объект 2"/>
          <p:cNvSpPr txBox="1"/>
          <p:nvPr/>
        </p:nvSpPr>
        <p:spPr bwMode="auto">
          <a:xfrm>
            <a:off x="6209620" y="1151103"/>
            <a:ext cx="1705796" cy="575116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Уровень образовательной программы</a:t>
            </a:r>
            <a:endParaRPr/>
          </a:p>
        </p:txBody>
      </p:sp>
      <p:sp>
        <p:nvSpPr>
          <p:cNvPr id="37" name="Объект 2"/>
          <p:cNvSpPr txBox="1"/>
          <p:nvPr/>
        </p:nvSpPr>
        <p:spPr bwMode="auto">
          <a:xfrm>
            <a:off x="6209620" y="1851028"/>
            <a:ext cx="170579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СПО</a:t>
            </a:r>
            <a:endParaRPr/>
          </a:p>
        </p:txBody>
      </p:sp>
      <p:sp>
        <p:nvSpPr>
          <p:cNvPr id="38" name="Объект 2"/>
          <p:cNvSpPr txBox="1"/>
          <p:nvPr/>
        </p:nvSpPr>
        <p:spPr bwMode="auto">
          <a:xfrm>
            <a:off x="6209620" y="2291666"/>
            <a:ext cx="170579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СПО</a:t>
            </a:r>
            <a:endParaRPr/>
          </a:p>
        </p:txBody>
      </p:sp>
      <p:sp>
        <p:nvSpPr>
          <p:cNvPr id="57" name="Объект 2"/>
          <p:cNvSpPr txBox="1"/>
          <p:nvPr/>
        </p:nvSpPr>
        <p:spPr bwMode="auto">
          <a:xfrm>
            <a:off x="8015418" y="1860724"/>
            <a:ext cx="101434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до 15.08.2024</a:t>
            </a:r>
            <a:endParaRPr/>
          </a:p>
        </p:txBody>
      </p:sp>
      <p:sp>
        <p:nvSpPr>
          <p:cNvPr id="66" name="Объект 2"/>
          <p:cNvSpPr txBox="1"/>
          <p:nvPr/>
        </p:nvSpPr>
        <p:spPr bwMode="auto">
          <a:xfrm>
            <a:off x="7988402" y="1158424"/>
            <a:ext cx="1034121" cy="575116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Срок подачи заявки</a:t>
            </a:r>
            <a:endParaRPr/>
          </a:p>
        </p:txBody>
      </p:sp>
      <p:sp>
        <p:nvSpPr>
          <p:cNvPr id="67" name="Объект 2"/>
          <p:cNvSpPr txBox="1"/>
          <p:nvPr/>
        </p:nvSpPr>
        <p:spPr bwMode="auto">
          <a:xfrm>
            <a:off x="2245260" y="2311746"/>
            <a:ext cx="1898488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Ветеринария</a:t>
            </a:r>
            <a:endParaRPr/>
          </a:p>
        </p:txBody>
      </p:sp>
      <p:sp>
        <p:nvSpPr>
          <p:cNvPr id="68" name="Объект 2"/>
          <p:cNvSpPr txBox="1"/>
          <p:nvPr/>
        </p:nvSpPr>
        <p:spPr bwMode="auto">
          <a:xfrm>
            <a:off x="8015418" y="2298746"/>
            <a:ext cx="1014346" cy="31582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до 15.08.2024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 bwMode="auto">
          <a:xfrm>
            <a:off x="574406" y="1610734"/>
            <a:ext cx="7886700" cy="93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Контактное лицо ООО «АПХ «Залесье»:</a:t>
            </a:r>
            <a:endParaRPr/>
          </a:p>
          <a:p>
            <a:pPr marL="0" indent="0">
              <a:buNone/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Директор учебного центра</a:t>
            </a:r>
            <a:r>
              <a:rPr lang="en-US" sz="140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-  Орлова Эльмира </a:t>
            </a: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Равилевна</a:t>
            </a: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 </a:t>
            </a:r>
            <a:endParaRPr/>
          </a:p>
          <a:p>
            <a:pPr marL="0" indent="0">
              <a:buNone/>
              <a:defRPr/>
            </a:pPr>
            <a:r>
              <a:rPr lang="en-US" sz="1400">
                <a:solidFill>
                  <a:srgbClr val="003300"/>
                </a:solidFill>
                <a:latin typeface="Arial"/>
                <a:cs typeface="Arial"/>
              </a:rPr>
              <a:t>Email:</a:t>
            </a: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 e.orlova@zalesie.ru</a:t>
            </a:r>
            <a:endParaRPr/>
          </a:p>
        </p:txBody>
      </p:sp>
      <p:pic>
        <p:nvPicPr>
          <p:cNvPr id="5" name="Group 153.png" descr="Group 153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5350" y="6047825"/>
            <a:ext cx="516459" cy="71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Слой 2.png" descr="Слой 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486" y="69742"/>
            <a:ext cx="2332901" cy="1028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 bwMode="auto">
          <a:xfrm>
            <a:off x="628650" y="1205693"/>
            <a:ext cx="7886700" cy="320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200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Целевой договор – </a:t>
            </a: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это соглашение между студентом и работодателем, в соответствии с которым: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студент поступает в колледж или вуз для обучения </a:t>
            </a:r>
            <a:r>
              <a:rPr lang="ru-RU" sz="1400" b="1" u="sng">
                <a:solidFill>
                  <a:srgbClr val="003300"/>
                </a:solidFill>
                <a:latin typeface="Arial"/>
                <a:cs typeface="Arial"/>
              </a:rPr>
              <a:t>по отдельной квоте</a:t>
            </a: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получает стипендию от предприятия;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проходит на предприятии практику;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по окончании обучения студент трудоустраивается на предприятие и работает по полученной профессии от 3 до 5 лет.</a:t>
            </a:r>
            <a:endParaRPr/>
          </a:p>
          <a:p>
            <a:pPr>
              <a:defRPr/>
            </a:pPr>
            <a:endParaRPr lang="ru-RU" sz="1400">
              <a:solidFill>
                <a:srgbClr val="003300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Заключить целевой договор можно при поступлении в вуз, можно в процессе обучения в учебном заведении.</a:t>
            </a:r>
            <a:endParaRPr/>
          </a:p>
        </p:txBody>
      </p:sp>
      <p:pic>
        <p:nvPicPr>
          <p:cNvPr id="5" name="Group 153.png" descr="Group 153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5350" y="6047825"/>
            <a:ext cx="516459" cy="71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Слой 2.png" descr="Слой 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486" y="69742"/>
            <a:ext cx="2332901" cy="1028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 bwMode="auto">
          <a:xfrm>
            <a:off x="574406" y="1610734"/>
            <a:ext cx="7886700" cy="363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Меры поддержки от предприятий в период обучения:</a:t>
            </a:r>
            <a:endParaRPr lang="ru-RU" sz="1400">
              <a:solidFill>
                <a:srgbClr val="003300"/>
              </a:solidFill>
              <a:latin typeface="Arial"/>
              <a:cs typeface="Arial"/>
            </a:endParaRPr>
          </a:p>
          <a:p>
            <a:pPr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стипендия от предприятия в размере 1500 руб. (для студентов </a:t>
            </a: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коллеждей</a:t>
            </a: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) 3000 руб. (для студентов вузов);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оплата практик и стажировок в размере 30000 руб. за полный месяц.</a:t>
            </a:r>
            <a:endParaRPr/>
          </a:p>
          <a:p>
            <a:pPr marL="0" indent="0">
              <a:buNone/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Срок трудовой деятельности после обучения: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по окончании обучения студент трудоустраивается на предприятие и работает по полученной профессии 3 года.</a:t>
            </a:r>
            <a:endParaRPr/>
          </a:p>
          <a:p>
            <a:pPr marL="0" indent="0">
              <a:buNone/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Требования к успеваемости и критерии их исполнения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Оценки не ниже "хорошо" (при успеваемости ниже оценки "хорошо" стипендия не выплачивается в текущем семестре до следующей промежуточной аттестации).</a:t>
            </a:r>
            <a:endParaRPr/>
          </a:p>
          <a:p>
            <a:pPr marL="0" indent="0">
              <a:buNone/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Ответственность за неисполнение требований договора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В случае расторжения договора по вине обучающего, обучающий возвращает всю сумму выплаченных стипендий.</a:t>
            </a:r>
            <a:endParaRPr/>
          </a:p>
        </p:txBody>
      </p:sp>
      <p:pic>
        <p:nvPicPr>
          <p:cNvPr id="5" name="Group 153.png" descr="Group 153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5350" y="6047825"/>
            <a:ext cx="516459" cy="71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Слой 2.png" descr="Слой 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486" y="69742"/>
            <a:ext cx="2332901" cy="102835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 bwMode="auto">
          <a:xfrm>
            <a:off x="2695737" y="583920"/>
            <a:ext cx="5819613" cy="307777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Условия и требования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oup 153.png" descr="Group 153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5350" y="6047825"/>
            <a:ext cx="516459" cy="71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Слой 2.png" descr="Слой 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486" y="69742"/>
            <a:ext cx="2332901" cy="102835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Объект 2"/>
          <p:cNvSpPr txBox="1"/>
          <p:nvPr/>
        </p:nvSpPr>
        <p:spPr bwMode="auto">
          <a:xfrm>
            <a:off x="1438932" y="1418528"/>
            <a:ext cx="6266136" cy="507672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Рассмотрим способы подачи заявки на целевое обучение</a:t>
            </a:r>
            <a:endParaRPr/>
          </a:p>
        </p:txBody>
      </p:sp>
      <p:sp>
        <p:nvSpPr>
          <p:cNvPr id="2" name="Стрелка: вниз 1"/>
          <p:cNvSpPr/>
          <p:nvPr/>
        </p:nvSpPr>
        <p:spPr bwMode="auto">
          <a:xfrm rot="2405942">
            <a:off x="2402841" y="2123907"/>
            <a:ext cx="278566" cy="61993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: вниз 7"/>
          <p:cNvSpPr/>
          <p:nvPr/>
        </p:nvSpPr>
        <p:spPr bwMode="auto">
          <a:xfrm rot="19391405">
            <a:off x="6329079" y="2128711"/>
            <a:ext cx="278566" cy="61993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574220" y="2941546"/>
            <a:ext cx="3323418" cy="52322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1. Как подать заявку на целевое обучение на портале Работа России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5220706" y="2951154"/>
            <a:ext cx="3323418" cy="52322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2. Как подать заявку на целевое обучение в бумажном формате</a:t>
            </a:r>
            <a:endParaRPr/>
          </a:p>
        </p:txBody>
      </p:sp>
      <p:sp>
        <p:nvSpPr>
          <p:cNvPr id="13" name="Стрелка: вниз 12"/>
          <p:cNvSpPr/>
          <p:nvPr/>
        </p:nvSpPr>
        <p:spPr bwMode="auto">
          <a:xfrm rot="16199999">
            <a:off x="4774830" y="4232406"/>
            <a:ext cx="622659" cy="9298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 bwMode="auto">
          <a:xfrm rot="5400000">
            <a:off x="4395655" y="-57678"/>
            <a:ext cx="507672" cy="7966129"/>
          </a:xfrm>
          <a:prstGeom prst="rightBrace">
            <a:avLst>
              <a:gd name="adj1" fmla="val 59851"/>
              <a:gd name="adj2" fmla="val 50292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oup 153.png" descr="Group 153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5350" y="6047825"/>
            <a:ext cx="516459" cy="71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Слой 2.png" descr="Слой 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359" y="60700"/>
            <a:ext cx="1586455" cy="69931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 bwMode="auto">
          <a:xfrm>
            <a:off x="2226534" y="310913"/>
            <a:ext cx="6351777" cy="307777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1. Как подать заявку на целевое обучение на портале Работа России</a:t>
            </a:r>
            <a:endParaRPr/>
          </a:p>
        </p:txBody>
      </p:sp>
      <p:pic>
        <p:nvPicPr>
          <p:cNvPr id="12" name="Изображение1"/>
          <p:cNvPicPr/>
          <p:nvPr/>
        </p:nvPicPr>
        <p:blipFill>
          <a:blip r:embed="rId4">
            <a:lum/>
            <a:alphaModFix/>
          </a:blip>
          <a:stretch/>
        </p:blipFill>
        <p:spPr bwMode="auto">
          <a:xfrm>
            <a:off x="178229" y="1335141"/>
            <a:ext cx="4688239" cy="2955036"/>
          </a:xfrm>
          <a:prstGeom prst="rect">
            <a:avLst/>
          </a:prstGeom>
        </p:spPr>
      </p:pic>
      <p:pic>
        <p:nvPicPr>
          <p:cNvPr id="15" name="Изображение2"/>
          <p:cNvPicPr/>
          <p:nvPr/>
        </p:nvPicPr>
        <p:blipFill>
          <a:blip r:embed="rId5">
            <a:lum/>
            <a:alphaModFix/>
          </a:blip>
          <a:stretch/>
        </p:blipFill>
        <p:spPr bwMode="auto">
          <a:xfrm>
            <a:off x="4285326" y="3286678"/>
            <a:ext cx="4591540" cy="310652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 bwMode="auto">
          <a:xfrm>
            <a:off x="949955" y="3353423"/>
            <a:ext cx="3002610" cy="65452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2"/>
          <p:cNvSpPr/>
          <p:nvPr/>
        </p:nvSpPr>
        <p:spPr bwMode="auto">
          <a:xfrm rot="2059488">
            <a:off x="3884447" y="4094851"/>
            <a:ext cx="793175" cy="1955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 bwMode="auto">
          <a:xfrm>
            <a:off x="4866468" y="4527219"/>
            <a:ext cx="912500" cy="32726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oup 153.png" descr="Group 153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5350" y="6047825"/>
            <a:ext cx="516459" cy="71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Слой 2.png" descr="Слой 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359" y="60700"/>
            <a:ext cx="1586455" cy="69931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 bwMode="auto">
          <a:xfrm>
            <a:off x="2226534" y="310913"/>
            <a:ext cx="6351777" cy="307777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1. Как подать заявку на целевое обучение на портале Работа России</a:t>
            </a:r>
            <a:endParaRPr/>
          </a:p>
        </p:txBody>
      </p:sp>
      <p:pic>
        <p:nvPicPr>
          <p:cNvPr id="10" name="Изображение1"/>
          <p:cNvPicPr/>
          <p:nvPr/>
        </p:nvPicPr>
        <p:blipFill>
          <a:blip r:embed="rId4">
            <a:lum/>
            <a:alphaModFix/>
          </a:blip>
          <a:stretch/>
        </p:blipFill>
        <p:spPr bwMode="auto">
          <a:xfrm>
            <a:off x="118359" y="1057523"/>
            <a:ext cx="4935909" cy="3054410"/>
          </a:xfrm>
          <a:prstGeom prst="rect">
            <a:avLst/>
          </a:prstGeom>
        </p:spPr>
      </p:pic>
      <p:pic>
        <p:nvPicPr>
          <p:cNvPr id="11" name="Изображение2"/>
          <p:cNvPicPr/>
          <p:nvPr/>
        </p:nvPicPr>
        <p:blipFill>
          <a:blip r:embed="rId5">
            <a:lum/>
            <a:alphaModFix/>
          </a:blip>
          <a:stretch/>
        </p:blipFill>
        <p:spPr bwMode="auto">
          <a:xfrm>
            <a:off x="3484024" y="3105584"/>
            <a:ext cx="4935909" cy="343976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 bwMode="auto">
          <a:xfrm>
            <a:off x="3197816" y="1979831"/>
            <a:ext cx="1103534" cy="25562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 bwMode="auto">
          <a:xfrm>
            <a:off x="4946721" y="5201358"/>
            <a:ext cx="1436306" cy="51124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 bwMode="auto">
          <a:xfrm>
            <a:off x="6196470" y="5712598"/>
            <a:ext cx="638888" cy="129869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7464963" y="5712598"/>
            <a:ext cx="104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latin typeface="Arial"/>
                <a:cs typeface="Arial"/>
              </a:rPr>
              <a:t>по квоте</a:t>
            </a:r>
            <a:endParaRPr/>
          </a:p>
        </p:txBody>
      </p:sp>
      <p:cxnSp>
        <p:nvCxnSpPr>
          <p:cNvPr id="21" name="Прямая со стрелкой 20"/>
          <p:cNvCxnSpPr>
            <a:cxnSpLocks/>
          </p:cNvCxnSpPr>
          <p:nvPr/>
        </p:nvCxnSpPr>
        <p:spPr bwMode="auto">
          <a:xfrm>
            <a:off x="6883753" y="5777532"/>
            <a:ext cx="585247" cy="64935"/>
          </a:xfrm>
          <a:prstGeom prst="straightConnector1">
            <a:avLst/>
          </a:prstGeom>
          <a:ln w="158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oup 153.png" descr="Group 153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5350" y="6047825"/>
            <a:ext cx="516459" cy="71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Слой 2.png" descr="Слой 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359" y="60700"/>
            <a:ext cx="1586455" cy="69931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 bwMode="auto">
          <a:xfrm>
            <a:off x="2226534" y="310913"/>
            <a:ext cx="6351777" cy="307777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1. Как подать заявку на целевое обучение на портале Работа России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8359" y="972547"/>
            <a:ext cx="5418666" cy="3560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64921" y="3634466"/>
            <a:ext cx="5760720" cy="250528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 bwMode="auto">
          <a:xfrm>
            <a:off x="376518" y="3717633"/>
            <a:ext cx="3002610" cy="65452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 bwMode="auto">
          <a:xfrm>
            <a:off x="7315199" y="5424976"/>
            <a:ext cx="1640699" cy="512507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Изображение5"/>
          <p:cNvPicPr/>
          <p:nvPr/>
        </p:nvPicPr>
        <p:blipFill>
          <a:blip r:embed="rId2">
            <a:lum/>
            <a:alphaModFix/>
          </a:blip>
          <a:stretch/>
        </p:blipFill>
        <p:spPr bwMode="auto">
          <a:xfrm>
            <a:off x="497761" y="1372341"/>
            <a:ext cx="5569825" cy="3432133"/>
          </a:xfrm>
          <a:prstGeom prst="rect">
            <a:avLst/>
          </a:prstGeom>
        </p:spPr>
      </p:pic>
      <p:pic>
        <p:nvPicPr>
          <p:cNvPr id="5" name="Изображение6"/>
          <p:cNvPicPr/>
          <p:nvPr/>
        </p:nvPicPr>
        <p:blipFill>
          <a:blip r:embed="rId3">
            <a:lum/>
            <a:alphaModFix/>
          </a:blip>
          <a:stretch/>
        </p:blipFill>
        <p:spPr bwMode="auto">
          <a:xfrm>
            <a:off x="3788868" y="3204275"/>
            <a:ext cx="5130644" cy="332397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 bwMode="auto">
          <a:xfrm>
            <a:off x="1248217" y="2758272"/>
            <a:ext cx="1499445" cy="504056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Group 153.png" descr="Group 153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15350" y="6047825"/>
            <a:ext cx="516459" cy="71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Слой 2.png" descr="Слой 2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8359" y="60700"/>
            <a:ext cx="1586455" cy="69931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 bwMode="auto">
          <a:xfrm>
            <a:off x="2226534" y="310913"/>
            <a:ext cx="6351777" cy="307777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1. Как подать заявку на целевое обучение на портале Работа России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oup 153.png" descr="Group 153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5350" y="6047825"/>
            <a:ext cx="516459" cy="71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Слой 2.png" descr="Слой 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359" y="60700"/>
            <a:ext cx="1586455" cy="69931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 bwMode="auto">
          <a:xfrm>
            <a:off x="2226534" y="310913"/>
            <a:ext cx="6351777" cy="307777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2. Как подать заявку на целевое обучение в бумажном формате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610888" y="1265203"/>
            <a:ext cx="7967423" cy="584775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latin typeface="Arial"/>
                <a:cs typeface="Arial"/>
              </a:rPr>
              <a:t>При подаче документов в образовательную организацию на поступление заявка оформляется в бумажном формате. </a:t>
            </a:r>
            <a:endParaRPr lang="ru-RU" sz="120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10887" y="2179004"/>
            <a:ext cx="7967423" cy="2308324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latin typeface="Arial"/>
                <a:cs typeface="Arial"/>
              </a:rPr>
              <a:t>При оформлении заявки в бумажном формате необходимо направить копию этой заявки на электронный адрес </a:t>
            </a:r>
            <a:r>
              <a:rPr lang="ru-RU" sz="1600" u="sng">
                <a:latin typeface="Arial"/>
                <a:cs typeface="Arial"/>
                <a:hlinkClick r:id="rId4" tooltip="mailto:e.orlova@zalesie.ru"/>
              </a:rPr>
              <a:t>e.orlova@zalesie.ru</a:t>
            </a:r>
            <a:r>
              <a:rPr lang="ru-RU" sz="1600">
                <a:latin typeface="Arial"/>
                <a:cs typeface="Arial"/>
              </a:rPr>
              <a:t> с приложением согласия на обработку персональных данных и согласия законного представителя несовершеннолетнего (в случае если абитуриент несовершеннолетний).</a:t>
            </a:r>
            <a:endParaRPr/>
          </a:p>
          <a:p>
            <a:pPr>
              <a:defRPr/>
            </a:pPr>
            <a:r>
              <a:rPr lang="ru-RU" sz="1600">
                <a:latin typeface="Arial"/>
                <a:cs typeface="Arial"/>
              </a:rPr>
              <a:t>В письме необходимо указать: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>
                <a:latin typeface="Arial"/>
                <a:cs typeface="Arial"/>
              </a:rPr>
              <a:t>СНИЛС;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>
                <a:latin typeface="Arial"/>
                <a:cs typeface="Arial"/>
              </a:rPr>
              <a:t>контактный телефон;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en-US" sz="1600">
                <a:latin typeface="Arial"/>
                <a:cs typeface="Arial"/>
              </a:rPr>
              <a:t>e-mail</a:t>
            </a:r>
            <a:r>
              <a:rPr lang="ru-RU" sz="1600">
                <a:latin typeface="Arial"/>
                <a:cs typeface="Arial"/>
              </a:rPr>
              <a:t>;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>
                <a:latin typeface="Arial"/>
                <a:cs typeface="Arial"/>
              </a:rPr>
              <a:t>код подразделения (выдавшего паспорт).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R7-Office/7.4.0.112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Стратегическая сессия HR - блока</dc:title>
  <dc:subject/>
  <dc:creator>Vito</dc:creator>
  <cp:keywords/>
  <dc:description/>
  <dc:identifier/>
  <dc:language/>
  <cp:lastModifiedBy>Диана Курилюк</cp:lastModifiedBy>
  <cp:revision>45</cp:revision>
  <dcterms:created xsi:type="dcterms:W3CDTF">2024-07-03T13:31:31Z</dcterms:created>
  <dcterms:modified xsi:type="dcterms:W3CDTF">2024-07-12T09:02:17Z</dcterms:modified>
  <cp:category/>
  <cp:contentStatus/>
  <cp:version/>
</cp:coreProperties>
</file>